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7" r:id="rId1"/>
  </p:sldMasterIdLst>
  <p:notesMasterIdLst>
    <p:notesMasterId r:id="rId8"/>
  </p:notesMasterIdLst>
  <p:sldIdLst>
    <p:sldId id="256" r:id="rId2"/>
    <p:sldId id="266" r:id="rId3"/>
    <p:sldId id="267" r:id="rId4"/>
    <p:sldId id="268" r:id="rId5"/>
    <p:sldId id="265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 snapToGrid="0">
      <p:cViewPr varScale="1">
        <p:scale>
          <a:sx n="64" d="100"/>
          <a:sy n="64" d="100"/>
        </p:scale>
        <p:origin x="-96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3C8F08-54BF-466A-A94B-D81BB4C04E14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E800E0-D615-475C-BD5A-2F68439432C2}">
      <dgm:prSet phldrT="[Текст]" custT="1"/>
      <dgm:spPr/>
      <dgm:t>
        <a:bodyPr/>
        <a:lstStyle/>
        <a:p>
          <a:pPr algn="just"/>
          <a:r>
            <a:rPr lang="uk-UA" sz="2000" b="1" dirty="0" smtClean="0"/>
            <a:t>місто</a:t>
          </a:r>
          <a:r>
            <a:rPr lang="uk-UA" sz="2000" dirty="0" smtClean="0"/>
            <a:t> – це населений пункт з розвинутою інфраструктурою та комунікаціями, віднесений законодавством держави до категорії міст (має статус міста). Як правило, має значну (порівняно із сільськими поселеннями) кількість населення, яке зайнято переважно в несільськогосподарських сферах діяльності. Міста зазвичай виділяються підвищеною густотою населення, компактністю і характерним типом забудови, часто багатоповерхової (за </a:t>
          </a:r>
          <a:r>
            <a:rPr lang="uk-UA" sz="2000" dirty="0" err="1" smtClean="0"/>
            <a:t>Дроновою</a:t>
          </a:r>
          <a:r>
            <a:rPr lang="uk-UA" sz="2000" dirty="0" smtClean="0"/>
            <a:t> О.Л.).</a:t>
          </a:r>
          <a:endParaRPr lang="ru-RU" sz="2000" dirty="0"/>
        </a:p>
      </dgm:t>
    </dgm:pt>
    <dgm:pt modelId="{D252F2DC-28F0-44EC-A515-CFD8C2568AE1}" type="sibTrans" cxnId="{10CCAB1D-D1F3-4C39-8D96-B12C16CD3197}">
      <dgm:prSet/>
      <dgm:spPr/>
      <dgm:t>
        <a:bodyPr/>
        <a:lstStyle/>
        <a:p>
          <a:endParaRPr lang="ru-RU"/>
        </a:p>
      </dgm:t>
    </dgm:pt>
    <dgm:pt modelId="{EAC2F17D-FF97-4D9D-BF93-831FA8A2B938}" type="parTrans" cxnId="{10CCAB1D-D1F3-4C39-8D96-B12C16CD3197}">
      <dgm:prSet/>
      <dgm:spPr/>
      <dgm:t>
        <a:bodyPr/>
        <a:lstStyle/>
        <a:p>
          <a:endParaRPr lang="ru-RU"/>
        </a:p>
      </dgm:t>
    </dgm:pt>
    <dgm:pt modelId="{68F2D70B-D83E-4A6B-8C8F-690C1BBCA667}">
      <dgm:prSet phldrT="[Текст]" custT="1"/>
      <dgm:spPr/>
      <dgm:t>
        <a:bodyPr/>
        <a:lstStyle/>
        <a:p>
          <a:pPr algn="just"/>
          <a:r>
            <a:rPr lang="uk-UA" sz="2000" dirty="0" smtClean="0"/>
            <a:t>у просторовому аспекті </a:t>
          </a:r>
          <a:r>
            <a:rPr lang="uk-UA" sz="2000" b="1" dirty="0" smtClean="0"/>
            <a:t>місто</a:t>
          </a:r>
          <a:r>
            <a:rPr lang="uk-UA" sz="2000" dirty="0" smtClean="0"/>
            <a:t> асоціюється з тим місцем, де зосереджуються населення, житло. Це певна частина простору, де перехрещуються дороги, комунікації, соціальні інститути і взагалі життя;</a:t>
          </a:r>
          <a:r>
            <a:rPr lang="ru-RU" sz="2000" dirty="0" smtClean="0"/>
            <a:t> </a:t>
          </a:r>
          <a:endParaRPr lang="ru-RU" sz="2000" dirty="0"/>
        </a:p>
      </dgm:t>
    </dgm:pt>
    <dgm:pt modelId="{87263C6F-CD0E-4491-976B-335852362BF5}" type="sibTrans" cxnId="{F011BCFE-49ED-462A-B7F6-F67B5DA07F2C}">
      <dgm:prSet/>
      <dgm:spPr/>
      <dgm:t>
        <a:bodyPr/>
        <a:lstStyle/>
        <a:p>
          <a:endParaRPr lang="ru-RU"/>
        </a:p>
      </dgm:t>
    </dgm:pt>
    <dgm:pt modelId="{DA328AA8-1F76-473B-B3D7-462702DD3E48}" type="parTrans" cxnId="{F011BCFE-49ED-462A-B7F6-F67B5DA07F2C}">
      <dgm:prSet/>
      <dgm:spPr/>
      <dgm:t>
        <a:bodyPr/>
        <a:lstStyle/>
        <a:p>
          <a:endParaRPr lang="ru-RU"/>
        </a:p>
      </dgm:t>
    </dgm:pt>
    <dgm:pt modelId="{8F7CD158-A0C5-4060-9A17-1C7665DD4CD3}">
      <dgm:prSet phldrT="[Текст]" custT="1"/>
      <dgm:spPr/>
      <dgm:t>
        <a:bodyPr/>
        <a:lstStyle/>
        <a:p>
          <a:pPr algn="just"/>
          <a:r>
            <a:rPr lang="uk-UA" sz="2000" dirty="0" smtClean="0"/>
            <a:t>в економічному аспекті </a:t>
          </a:r>
          <a:r>
            <a:rPr lang="uk-UA" sz="2000" b="1" dirty="0" smtClean="0"/>
            <a:t>місто</a:t>
          </a:r>
          <a:r>
            <a:rPr lang="uk-UA" sz="2000" dirty="0" smtClean="0"/>
            <a:t> – це, перш за все, населений пункт, більшість жителів якого не пов'язана професійно із сільським господарством;</a:t>
          </a:r>
          <a:endParaRPr lang="ru-RU" sz="2000" dirty="0"/>
        </a:p>
      </dgm:t>
    </dgm:pt>
    <dgm:pt modelId="{C01892A1-1459-46CA-8FDD-D691EF33D9E2}" type="sibTrans" cxnId="{C8A97306-532F-46E3-8666-5DFAB687337D}">
      <dgm:prSet/>
      <dgm:spPr/>
      <dgm:t>
        <a:bodyPr/>
        <a:lstStyle/>
        <a:p>
          <a:endParaRPr lang="ru-RU"/>
        </a:p>
      </dgm:t>
    </dgm:pt>
    <dgm:pt modelId="{25045A5B-BE38-4FF9-BF55-D0962E2A8A4D}" type="parTrans" cxnId="{C8A97306-532F-46E3-8666-5DFAB687337D}">
      <dgm:prSet/>
      <dgm:spPr/>
      <dgm:t>
        <a:bodyPr/>
        <a:lstStyle/>
        <a:p>
          <a:endParaRPr lang="ru-RU"/>
        </a:p>
      </dgm:t>
    </dgm:pt>
    <dgm:pt modelId="{CFC1EB34-CABC-4CB7-9481-38813ADB7069}">
      <dgm:prSet phldrT="[Текст]"/>
      <dgm:spPr/>
      <dgm:t>
        <a:bodyPr/>
        <a:lstStyle/>
        <a:p>
          <a:pPr algn="l"/>
          <a:endParaRPr lang="ru-RU" sz="2000" dirty="0"/>
        </a:p>
      </dgm:t>
    </dgm:pt>
    <dgm:pt modelId="{5B66CF3D-2F1A-4565-A09C-A79645F69B15}" type="sibTrans" cxnId="{FB23AE5D-C923-48DA-B80F-192191795679}">
      <dgm:prSet/>
      <dgm:spPr/>
      <dgm:t>
        <a:bodyPr/>
        <a:lstStyle/>
        <a:p>
          <a:endParaRPr lang="ru-RU"/>
        </a:p>
      </dgm:t>
    </dgm:pt>
    <dgm:pt modelId="{74855C57-DC4F-4E3B-BE13-20E7CBDCF887}" type="parTrans" cxnId="{FB23AE5D-C923-48DA-B80F-192191795679}">
      <dgm:prSet/>
      <dgm:spPr/>
      <dgm:t>
        <a:bodyPr/>
        <a:lstStyle/>
        <a:p>
          <a:endParaRPr lang="ru-RU"/>
        </a:p>
      </dgm:t>
    </dgm:pt>
    <dgm:pt modelId="{0A6CBDF8-5F33-43C3-8FD3-7C8095E0C725}">
      <dgm:prSet phldrT="[Текст]"/>
      <dgm:spPr/>
      <dgm:t>
        <a:bodyPr/>
        <a:lstStyle/>
        <a:p>
          <a:pPr algn="l"/>
          <a:endParaRPr lang="ru-RU" sz="2000" dirty="0"/>
        </a:p>
      </dgm:t>
    </dgm:pt>
    <dgm:pt modelId="{3EAB6581-6062-4636-9441-F31F806B7C9B}" type="sibTrans" cxnId="{52D934E1-E9BF-43F5-A984-A0B9CE206A1E}">
      <dgm:prSet/>
      <dgm:spPr/>
      <dgm:t>
        <a:bodyPr/>
        <a:lstStyle/>
        <a:p>
          <a:endParaRPr lang="ru-RU"/>
        </a:p>
      </dgm:t>
    </dgm:pt>
    <dgm:pt modelId="{59F29CE7-009A-46BB-A008-9F525D3157E1}" type="parTrans" cxnId="{52D934E1-E9BF-43F5-A984-A0B9CE206A1E}">
      <dgm:prSet/>
      <dgm:spPr/>
      <dgm:t>
        <a:bodyPr/>
        <a:lstStyle/>
        <a:p>
          <a:endParaRPr lang="ru-RU"/>
        </a:p>
      </dgm:t>
    </dgm:pt>
    <dgm:pt modelId="{4167A2CD-2AF1-454A-B11B-037B0957F547}">
      <dgm:prSet phldrT="[Текст]"/>
      <dgm:spPr/>
      <dgm:t>
        <a:bodyPr/>
        <a:lstStyle/>
        <a:p>
          <a:pPr algn="l"/>
          <a:endParaRPr lang="ru-RU" sz="2000" dirty="0"/>
        </a:p>
      </dgm:t>
    </dgm:pt>
    <dgm:pt modelId="{244D3602-FED5-4CB8-A7B7-A51A8BAA4B98}" type="sibTrans" cxnId="{1722B33C-D7DA-4026-9098-F9AC065B7DFC}">
      <dgm:prSet/>
      <dgm:spPr/>
      <dgm:t>
        <a:bodyPr/>
        <a:lstStyle/>
        <a:p>
          <a:endParaRPr lang="ru-RU"/>
        </a:p>
      </dgm:t>
    </dgm:pt>
    <dgm:pt modelId="{F23BB836-F073-42BE-ABAB-18E7645043B4}" type="parTrans" cxnId="{1722B33C-D7DA-4026-9098-F9AC065B7DFC}">
      <dgm:prSet/>
      <dgm:spPr/>
      <dgm:t>
        <a:bodyPr/>
        <a:lstStyle/>
        <a:p>
          <a:endParaRPr lang="ru-RU"/>
        </a:p>
      </dgm:t>
    </dgm:pt>
    <dgm:pt modelId="{339471FC-B4A9-4C7B-8EFE-C572367D02FD}">
      <dgm:prSet phldrT="[Текст]" custT="1"/>
      <dgm:spPr/>
      <dgm:t>
        <a:bodyPr/>
        <a:lstStyle/>
        <a:p>
          <a:pPr algn="ctr"/>
          <a:r>
            <a:rPr lang="uk-UA" sz="2800" dirty="0" smtClean="0"/>
            <a:t>Що таке </a:t>
          </a:r>
          <a:r>
            <a:rPr lang="uk-UA" sz="2800" dirty="0" err="1" smtClean="0"/>
            <a:t>“Місто”</a:t>
          </a:r>
          <a:r>
            <a:rPr lang="uk-UA" sz="2800" dirty="0" smtClean="0"/>
            <a:t>?</a:t>
          </a:r>
          <a:endParaRPr lang="ru-RU" sz="2800" dirty="0"/>
        </a:p>
      </dgm:t>
    </dgm:pt>
    <dgm:pt modelId="{6DD2621B-50A9-4DDD-A679-B24D88E4DE16}" type="sibTrans" cxnId="{8C93FFC6-3A16-424D-B4AD-50BC878C03A9}">
      <dgm:prSet/>
      <dgm:spPr/>
      <dgm:t>
        <a:bodyPr/>
        <a:lstStyle/>
        <a:p>
          <a:endParaRPr lang="ru-RU"/>
        </a:p>
      </dgm:t>
    </dgm:pt>
    <dgm:pt modelId="{14A31250-7D7F-477F-9BB4-94FC3A5F628A}" type="parTrans" cxnId="{8C93FFC6-3A16-424D-B4AD-50BC878C03A9}">
      <dgm:prSet/>
      <dgm:spPr/>
      <dgm:t>
        <a:bodyPr/>
        <a:lstStyle/>
        <a:p>
          <a:endParaRPr lang="ru-RU"/>
        </a:p>
      </dgm:t>
    </dgm:pt>
    <dgm:pt modelId="{D1E9ED57-059C-4EC9-BB09-FEBAEDDF2696}" type="pres">
      <dgm:prSet presAssocID="{EE3C8F08-54BF-466A-A94B-D81BB4C04E1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02E5E2-BEB8-43A8-8A82-9019BEB233E2}" type="pres">
      <dgm:prSet presAssocID="{339471FC-B4A9-4C7B-8EFE-C572367D02FD}" presName="parentLin" presStyleCnt="0"/>
      <dgm:spPr/>
    </dgm:pt>
    <dgm:pt modelId="{6AD67B82-C4D5-4DB1-B7AF-9A0E2DB32509}" type="pres">
      <dgm:prSet presAssocID="{339471FC-B4A9-4C7B-8EFE-C572367D02F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4C95A4DD-5267-48D5-88F1-8FFFA003BB0B}" type="pres">
      <dgm:prSet presAssocID="{339471FC-B4A9-4C7B-8EFE-C572367D02F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43C1CC-F3CC-4B66-89F4-A4DB06C432B2}" type="pres">
      <dgm:prSet presAssocID="{339471FC-B4A9-4C7B-8EFE-C572367D02FD}" presName="negativeSpace" presStyleCnt="0"/>
      <dgm:spPr/>
    </dgm:pt>
    <dgm:pt modelId="{6890A623-6CCD-4B3F-B695-365A940B1EE4}" type="pres">
      <dgm:prSet presAssocID="{339471FC-B4A9-4C7B-8EFE-C572367D02FD}" presName="childText" presStyleLbl="conFgAcc1" presStyleIdx="0" presStyleCnt="1" custLinFactY="-14621" custLinFactNeighborX="-1463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5E33D1-1BB8-41F9-9FF6-C7F3C48D2F85}" type="presOf" srcId="{339471FC-B4A9-4C7B-8EFE-C572367D02FD}" destId="{6AD67B82-C4D5-4DB1-B7AF-9A0E2DB32509}" srcOrd="0" destOrd="0" presId="urn:microsoft.com/office/officeart/2005/8/layout/list1"/>
    <dgm:cxn modelId="{FB23AE5D-C923-48DA-B80F-192191795679}" srcId="{339471FC-B4A9-4C7B-8EFE-C572367D02FD}" destId="{CFC1EB34-CABC-4CB7-9481-38813ADB7069}" srcOrd="2" destOrd="0" parTransId="{74855C57-DC4F-4E3B-BE13-20E7CBDCF887}" sibTransId="{5B66CF3D-2F1A-4565-A09C-A79645F69B15}"/>
    <dgm:cxn modelId="{3EE7828A-75B3-4194-8310-C2439A846E3B}" type="presOf" srcId="{339471FC-B4A9-4C7B-8EFE-C572367D02FD}" destId="{4C95A4DD-5267-48D5-88F1-8FFFA003BB0B}" srcOrd="1" destOrd="0" presId="urn:microsoft.com/office/officeart/2005/8/layout/list1"/>
    <dgm:cxn modelId="{C8A97306-532F-46E3-8666-5DFAB687337D}" srcId="{339471FC-B4A9-4C7B-8EFE-C572367D02FD}" destId="{8F7CD158-A0C5-4060-9A17-1C7665DD4CD3}" srcOrd="3" destOrd="0" parTransId="{25045A5B-BE38-4FF9-BF55-D0962E2A8A4D}" sibTransId="{C01892A1-1459-46CA-8FDD-D691EF33D9E2}"/>
    <dgm:cxn modelId="{10CCAB1D-D1F3-4C39-8D96-B12C16CD3197}" srcId="{339471FC-B4A9-4C7B-8EFE-C572367D02FD}" destId="{45E800E0-D615-475C-BD5A-2F68439432C2}" srcOrd="5" destOrd="0" parTransId="{EAC2F17D-FF97-4D9D-BF93-831FA8A2B938}" sibTransId="{D252F2DC-28F0-44EC-A515-CFD8C2568AE1}"/>
    <dgm:cxn modelId="{1722B33C-D7DA-4026-9098-F9AC065B7DFC}" srcId="{339471FC-B4A9-4C7B-8EFE-C572367D02FD}" destId="{4167A2CD-2AF1-454A-B11B-037B0957F547}" srcOrd="0" destOrd="0" parTransId="{F23BB836-F073-42BE-ABAB-18E7645043B4}" sibTransId="{244D3602-FED5-4CB8-A7B7-A51A8BAA4B98}"/>
    <dgm:cxn modelId="{DBB463EB-6C5A-445F-8643-5881A25720E7}" type="presOf" srcId="{EE3C8F08-54BF-466A-A94B-D81BB4C04E14}" destId="{D1E9ED57-059C-4EC9-BB09-FEBAEDDF2696}" srcOrd="0" destOrd="0" presId="urn:microsoft.com/office/officeart/2005/8/layout/list1"/>
    <dgm:cxn modelId="{03C5D0E4-DA6D-476F-811B-FCD8BC743E42}" type="presOf" srcId="{8F7CD158-A0C5-4060-9A17-1C7665DD4CD3}" destId="{6890A623-6CCD-4B3F-B695-365A940B1EE4}" srcOrd="0" destOrd="3" presId="urn:microsoft.com/office/officeart/2005/8/layout/list1"/>
    <dgm:cxn modelId="{5F9B2E0C-BB45-4018-9B8F-FFE44BF9E7F6}" type="presOf" srcId="{4167A2CD-2AF1-454A-B11B-037B0957F547}" destId="{6890A623-6CCD-4B3F-B695-365A940B1EE4}" srcOrd="0" destOrd="0" presId="urn:microsoft.com/office/officeart/2005/8/layout/list1"/>
    <dgm:cxn modelId="{8C93FFC6-3A16-424D-B4AD-50BC878C03A9}" srcId="{EE3C8F08-54BF-466A-A94B-D81BB4C04E14}" destId="{339471FC-B4A9-4C7B-8EFE-C572367D02FD}" srcOrd="0" destOrd="0" parTransId="{14A31250-7D7F-477F-9BB4-94FC3A5F628A}" sibTransId="{6DD2621B-50A9-4DDD-A679-B24D88E4DE16}"/>
    <dgm:cxn modelId="{52D934E1-E9BF-43F5-A984-A0B9CE206A1E}" srcId="{339471FC-B4A9-4C7B-8EFE-C572367D02FD}" destId="{0A6CBDF8-5F33-43C3-8FD3-7C8095E0C725}" srcOrd="1" destOrd="0" parTransId="{59F29CE7-009A-46BB-A008-9F525D3157E1}" sibTransId="{3EAB6581-6062-4636-9441-F31F806B7C9B}"/>
    <dgm:cxn modelId="{E70F86A6-0AA7-4D20-9097-D772BFC72562}" type="presOf" srcId="{45E800E0-D615-475C-BD5A-2F68439432C2}" destId="{6890A623-6CCD-4B3F-B695-365A940B1EE4}" srcOrd="0" destOrd="5" presId="urn:microsoft.com/office/officeart/2005/8/layout/list1"/>
    <dgm:cxn modelId="{494F4B21-5FCA-42AB-B11B-C97E370B3627}" type="presOf" srcId="{68F2D70B-D83E-4A6B-8C8F-690C1BBCA667}" destId="{6890A623-6CCD-4B3F-B695-365A940B1EE4}" srcOrd="0" destOrd="4" presId="urn:microsoft.com/office/officeart/2005/8/layout/list1"/>
    <dgm:cxn modelId="{5A9A7D56-955B-4CBE-821C-A5CCC8E7BFA9}" type="presOf" srcId="{0A6CBDF8-5F33-43C3-8FD3-7C8095E0C725}" destId="{6890A623-6CCD-4B3F-B695-365A940B1EE4}" srcOrd="0" destOrd="1" presId="urn:microsoft.com/office/officeart/2005/8/layout/list1"/>
    <dgm:cxn modelId="{F011BCFE-49ED-462A-B7F6-F67B5DA07F2C}" srcId="{339471FC-B4A9-4C7B-8EFE-C572367D02FD}" destId="{68F2D70B-D83E-4A6B-8C8F-690C1BBCA667}" srcOrd="4" destOrd="0" parTransId="{DA328AA8-1F76-473B-B3D7-462702DD3E48}" sibTransId="{87263C6F-CD0E-4491-976B-335852362BF5}"/>
    <dgm:cxn modelId="{7D19F12E-D6D1-4CA7-9E11-FE4A9114A10D}" type="presOf" srcId="{CFC1EB34-CABC-4CB7-9481-38813ADB7069}" destId="{6890A623-6CCD-4B3F-B695-365A940B1EE4}" srcOrd="0" destOrd="2" presId="urn:microsoft.com/office/officeart/2005/8/layout/list1"/>
    <dgm:cxn modelId="{7DF37DD1-689D-4B79-B4FC-CAD7A78172A2}" type="presParOf" srcId="{D1E9ED57-059C-4EC9-BB09-FEBAEDDF2696}" destId="{6802E5E2-BEB8-43A8-8A82-9019BEB233E2}" srcOrd="0" destOrd="0" presId="urn:microsoft.com/office/officeart/2005/8/layout/list1"/>
    <dgm:cxn modelId="{CAF03A44-9FD3-4BB3-AD0E-031D9F09210A}" type="presParOf" srcId="{6802E5E2-BEB8-43A8-8A82-9019BEB233E2}" destId="{6AD67B82-C4D5-4DB1-B7AF-9A0E2DB32509}" srcOrd="0" destOrd="0" presId="urn:microsoft.com/office/officeart/2005/8/layout/list1"/>
    <dgm:cxn modelId="{AB3A4538-91E8-41C4-944D-108848E0F7C6}" type="presParOf" srcId="{6802E5E2-BEB8-43A8-8A82-9019BEB233E2}" destId="{4C95A4DD-5267-48D5-88F1-8FFFA003BB0B}" srcOrd="1" destOrd="0" presId="urn:microsoft.com/office/officeart/2005/8/layout/list1"/>
    <dgm:cxn modelId="{D9AC6DFB-08C7-4470-800F-E873ADAB3A1F}" type="presParOf" srcId="{D1E9ED57-059C-4EC9-BB09-FEBAEDDF2696}" destId="{B243C1CC-F3CC-4B66-89F4-A4DB06C432B2}" srcOrd="1" destOrd="0" presId="urn:microsoft.com/office/officeart/2005/8/layout/list1"/>
    <dgm:cxn modelId="{0022D694-561A-43C7-8212-05C682BF2ED6}" type="presParOf" srcId="{D1E9ED57-059C-4EC9-BB09-FEBAEDDF2696}" destId="{6890A623-6CCD-4B3F-B695-365A940B1EE4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CC47D9-EB74-4B62-B6D1-9C709262330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91C6AC-D515-45E2-AE5A-9254AB976481}">
      <dgm:prSet phldrT="[Текст]"/>
      <dgm:spPr/>
      <dgm:t>
        <a:bodyPr/>
        <a:lstStyle/>
        <a:p>
          <a:r>
            <a:rPr lang="uk-UA" dirty="0" smtClean="0"/>
            <a:t>Еволюційність формування міських утворень (від античності до постіндустріального періоду).</a:t>
          </a:r>
          <a:endParaRPr lang="ru-RU" dirty="0"/>
        </a:p>
      </dgm:t>
    </dgm:pt>
    <dgm:pt modelId="{DFBBB331-D0F7-44B4-89EC-3D4282261BE0}" type="parTrans" cxnId="{294FF04A-E185-4083-A4DF-1E7EE3CFDB42}">
      <dgm:prSet/>
      <dgm:spPr/>
      <dgm:t>
        <a:bodyPr/>
        <a:lstStyle/>
        <a:p>
          <a:endParaRPr lang="ru-RU"/>
        </a:p>
      </dgm:t>
    </dgm:pt>
    <dgm:pt modelId="{53BF20D6-3817-4C67-AEE3-5A4B4DE1F501}" type="sibTrans" cxnId="{294FF04A-E185-4083-A4DF-1E7EE3CFDB42}">
      <dgm:prSet/>
      <dgm:spPr/>
      <dgm:t>
        <a:bodyPr/>
        <a:lstStyle/>
        <a:p>
          <a:endParaRPr lang="ru-RU"/>
        </a:p>
      </dgm:t>
    </dgm:pt>
    <dgm:pt modelId="{4671C427-DCCF-4572-BC17-CFD8DAECD097}">
      <dgm:prSet phldrT="[Текст]"/>
      <dgm:spPr/>
      <dgm:t>
        <a:bodyPr/>
        <a:lstStyle/>
        <a:p>
          <a:r>
            <a:rPr lang="uk-UA" dirty="0" smtClean="0"/>
            <a:t>Регіональні особливості просторової організації урбанізованих систем.</a:t>
          </a:r>
          <a:endParaRPr lang="ru-RU" dirty="0"/>
        </a:p>
      </dgm:t>
    </dgm:pt>
    <dgm:pt modelId="{9A34B2D5-2BF1-4F89-B858-3BCC76A2F721}" type="parTrans" cxnId="{9956F837-1778-431C-85CF-B65A581772F8}">
      <dgm:prSet/>
      <dgm:spPr/>
      <dgm:t>
        <a:bodyPr/>
        <a:lstStyle/>
        <a:p>
          <a:endParaRPr lang="ru-RU"/>
        </a:p>
      </dgm:t>
    </dgm:pt>
    <dgm:pt modelId="{A3947CF0-CD2A-4CDB-B24F-623C44C15435}" type="sibTrans" cxnId="{9956F837-1778-431C-85CF-B65A581772F8}">
      <dgm:prSet/>
      <dgm:spPr/>
      <dgm:t>
        <a:bodyPr/>
        <a:lstStyle/>
        <a:p>
          <a:endParaRPr lang="ru-RU"/>
        </a:p>
      </dgm:t>
    </dgm:pt>
    <dgm:pt modelId="{EAA3F72A-2C39-4AC7-BF81-666E1A9A073F}">
      <dgm:prSet phldrT="[Текст]"/>
      <dgm:spPr/>
      <dgm:t>
        <a:bodyPr/>
        <a:lstStyle/>
        <a:p>
          <a:r>
            <a:rPr lang="uk-UA" dirty="0" smtClean="0"/>
            <a:t>Різниця в ідеологічних поглядах на місто (</a:t>
          </a:r>
          <a:r>
            <a:rPr lang="uk-UA" dirty="0" err="1" smtClean="0"/>
            <a:t>глобалісти</a:t>
          </a:r>
          <a:r>
            <a:rPr lang="uk-UA" dirty="0" smtClean="0"/>
            <a:t>, </a:t>
          </a:r>
          <a:r>
            <a:rPr lang="uk-UA" dirty="0" err="1" smtClean="0"/>
            <a:t>антиглобалісти</a:t>
          </a:r>
          <a:r>
            <a:rPr lang="uk-UA" dirty="0" smtClean="0"/>
            <a:t>)</a:t>
          </a:r>
          <a:endParaRPr lang="ru-RU" dirty="0"/>
        </a:p>
      </dgm:t>
    </dgm:pt>
    <dgm:pt modelId="{D3C3598B-38E5-4DB6-82A0-6BE0948354FE}" type="parTrans" cxnId="{64CA6FEE-4150-4BBF-8E39-605F94CC12D3}">
      <dgm:prSet/>
      <dgm:spPr/>
      <dgm:t>
        <a:bodyPr/>
        <a:lstStyle/>
        <a:p>
          <a:endParaRPr lang="ru-RU"/>
        </a:p>
      </dgm:t>
    </dgm:pt>
    <dgm:pt modelId="{8D005FDC-3CD3-4125-8792-046C7784F0E7}" type="sibTrans" cxnId="{64CA6FEE-4150-4BBF-8E39-605F94CC12D3}">
      <dgm:prSet/>
      <dgm:spPr/>
      <dgm:t>
        <a:bodyPr/>
        <a:lstStyle/>
        <a:p>
          <a:endParaRPr lang="ru-RU"/>
        </a:p>
      </dgm:t>
    </dgm:pt>
    <dgm:pt modelId="{757A987D-40CB-4323-8A33-EEBE1CBF75B3}">
      <dgm:prSet/>
      <dgm:spPr/>
      <dgm:t>
        <a:bodyPr/>
        <a:lstStyle/>
        <a:p>
          <a:r>
            <a:rPr lang="uk-UA" smtClean="0"/>
            <a:t>Відсутнє єдине визначення терміна “місто” та набір єдиних критеріїв виділення міст.</a:t>
          </a:r>
          <a:endParaRPr lang="ru-RU"/>
        </a:p>
      </dgm:t>
    </dgm:pt>
    <dgm:pt modelId="{A175DA34-FCC8-4B51-92C8-40F4FC1796C7}" type="parTrans" cxnId="{62A81E12-B75D-4AB3-8221-1F15495B6FF2}">
      <dgm:prSet/>
      <dgm:spPr/>
      <dgm:t>
        <a:bodyPr/>
        <a:lstStyle/>
        <a:p>
          <a:endParaRPr lang="ru-RU"/>
        </a:p>
      </dgm:t>
    </dgm:pt>
    <dgm:pt modelId="{5F414F2B-8F60-4243-88FC-A4EEECE4345B}" type="sibTrans" cxnId="{62A81E12-B75D-4AB3-8221-1F15495B6FF2}">
      <dgm:prSet/>
      <dgm:spPr/>
      <dgm:t>
        <a:bodyPr/>
        <a:lstStyle/>
        <a:p>
          <a:endParaRPr lang="ru-RU"/>
        </a:p>
      </dgm:t>
    </dgm:pt>
    <dgm:pt modelId="{FCB0A9C6-87E7-4802-833F-9DCAB6599FA5}" type="pres">
      <dgm:prSet presAssocID="{76CC47D9-EB74-4B62-B6D1-9C709262330E}" presName="diagram" presStyleCnt="0">
        <dgm:presLayoutVars>
          <dgm:dir/>
          <dgm:resizeHandles val="exact"/>
        </dgm:presLayoutVars>
      </dgm:prSet>
      <dgm:spPr/>
    </dgm:pt>
    <dgm:pt modelId="{D4C91BC8-B4BD-44D1-AF39-05867706A4DA}" type="pres">
      <dgm:prSet presAssocID="{D891C6AC-D515-45E2-AE5A-9254AB97648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F9087-B5FF-4AB3-AB15-36FAE87C7856}" type="pres">
      <dgm:prSet presAssocID="{53BF20D6-3817-4C67-AEE3-5A4B4DE1F501}" presName="sibTrans" presStyleCnt="0"/>
      <dgm:spPr/>
    </dgm:pt>
    <dgm:pt modelId="{9AEBD106-BB12-4747-AC9B-4BDC113968C2}" type="pres">
      <dgm:prSet presAssocID="{757A987D-40CB-4323-8A33-EEBE1CBF75B3}" presName="node" presStyleLbl="node1" presStyleIdx="1" presStyleCnt="4">
        <dgm:presLayoutVars>
          <dgm:bulletEnabled val="1"/>
        </dgm:presLayoutVars>
      </dgm:prSet>
      <dgm:spPr/>
    </dgm:pt>
    <dgm:pt modelId="{994311AF-7005-4DEE-8225-8A45537C5381}" type="pres">
      <dgm:prSet presAssocID="{5F414F2B-8F60-4243-88FC-A4EEECE4345B}" presName="sibTrans" presStyleCnt="0"/>
      <dgm:spPr/>
    </dgm:pt>
    <dgm:pt modelId="{794C424F-9214-4CF3-A66B-62DE62C04275}" type="pres">
      <dgm:prSet presAssocID="{4671C427-DCCF-4572-BC17-CFD8DAECD09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8638B-6104-4B2B-98F7-1C566574116C}" type="pres">
      <dgm:prSet presAssocID="{A3947CF0-CD2A-4CDB-B24F-623C44C15435}" presName="sibTrans" presStyleCnt="0"/>
      <dgm:spPr/>
    </dgm:pt>
    <dgm:pt modelId="{8B9021A4-4C5A-49F7-8C12-5E6705AE90A0}" type="pres">
      <dgm:prSet presAssocID="{EAA3F72A-2C39-4AC7-BF81-666E1A9A073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CA6FEE-4150-4BBF-8E39-605F94CC12D3}" srcId="{76CC47D9-EB74-4B62-B6D1-9C709262330E}" destId="{EAA3F72A-2C39-4AC7-BF81-666E1A9A073F}" srcOrd="3" destOrd="0" parTransId="{D3C3598B-38E5-4DB6-82A0-6BE0948354FE}" sibTransId="{8D005FDC-3CD3-4125-8792-046C7784F0E7}"/>
    <dgm:cxn modelId="{489CC1F1-D55C-4FBB-BA1E-FFB634F39D27}" type="presOf" srcId="{D891C6AC-D515-45E2-AE5A-9254AB976481}" destId="{D4C91BC8-B4BD-44D1-AF39-05867706A4DA}" srcOrd="0" destOrd="0" presId="urn:microsoft.com/office/officeart/2005/8/layout/default"/>
    <dgm:cxn modelId="{66B5A082-E0E6-4600-BFDA-B1D1191F1CE8}" type="presOf" srcId="{757A987D-40CB-4323-8A33-EEBE1CBF75B3}" destId="{9AEBD106-BB12-4747-AC9B-4BDC113968C2}" srcOrd="0" destOrd="0" presId="urn:microsoft.com/office/officeart/2005/8/layout/default"/>
    <dgm:cxn modelId="{294FF04A-E185-4083-A4DF-1E7EE3CFDB42}" srcId="{76CC47D9-EB74-4B62-B6D1-9C709262330E}" destId="{D891C6AC-D515-45E2-AE5A-9254AB976481}" srcOrd="0" destOrd="0" parTransId="{DFBBB331-D0F7-44B4-89EC-3D4282261BE0}" sibTransId="{53BF20D6-3817-4C67-AEE3-5A4B4DE1F501}"/>
    <dgm:cxn modelId="{40638AEB-E8C7-452E-A167-571E6A19B235}" type="presOf" srcId="{4671C427-DCCF-4572-BC17-CFD8DAECD097}" destId="{794C424F-9214-4CF3-A66B-62DE62C04275}" srcOrd="0" destOrd="0" presId="urn:microsoft.com/office/officeart/2005/8/layout/default"/>
    <dgm:cxn modelId="{9956F837-1778-431C-85CF-B65A581772F8}" srcId="{76CC47D9-EB74-4B62-B6D1-9C709262330E}" destId="{4671C427-DCCF-4572-BC17-CFD8DAECD097}" srcOrd="2" destOrd="0" parTransId="{9A34B2D5-2BF1-4F89-B858-3BCC76A2F721}" sibTransId="{A3947CF0-CD2A-4CDB-B24F-623C44C15435}"/>
    <dgm:cxn modelId="{C2B9F826-D014-4D16-B223-04261F2544F7}" type="presOf" srcId="{76CC47D9-EB74-4B62-B6D1-9C709262330E}" destId="{FCB0A9C6-87E7-4802-833F-9DCAB6599FA5}" srcOrd="0" destOrd="0" presId="urn:microsoft.com/office/officeart/2005/8/layout/default"/>
    <dgm:cxn modelId="{62A81E12-B75D-4AB3-8221-1F15495B6FF2}" srcId="{76CC47D9-EB74-4B62-B6D1-9C709262330E}" destId="{757A987D-40CB-4323-8A33-EEBE1CBF75B3}" srcOrd="1" destOrd="0" parTransId="{A175DA34-FCC8-4B51-92C8-40F4FC1796C7}" sibTransId="{5F414F2B-8F60-4243-88FC-A4EEECE4345B}"/>
    <dgm:cxn modelId="{DE7C6788-2976-4507-96DA-4A357A696BFC}" type="presOf" srcId="{EAA3F72A-2C39-4AC7-BF81-666E1A9A073F}" destId="{8B9021A4-4C5A-49F7-8C12-5E6705AE90A0}" srcOrd="0" destOrd="0" presId="urn:microsoft.com/office/officeart/2005/8/layout/default"/>
    <dgm:cxn modelId="{BEDD9CDC-6DC8-44EA-812B-78DFDA8A94EF}" type="presParOf" srcId="{FCB0A9C6-87E7-4802-833F-9DCAB6599FA5}" destId="{D4C91BC8-B4BD-44D1-AF39-05867706A4DA}" srcOrd="0" destOrd="0" presId="urn:microsoft.com/office/officeart/2005/8/layout/default"/>
    <dgm:cxn modelId="{7914D36C-FB37-4B86-B64E-68D3CB6BC464}" type="presParOf" srcId="{FCB0A9C6-87E7-4802-833F-9DCAB6599FA5}" destId="{553F9087-B5FF-4AB3-AB15-36FAE87C7856}" srcOrd="1" destOrd="0" presId="urn:microsoft.com/office/officeart/2005/8/layout/default"/>
    <dgm:cxn modelId="{9AE61B29-F2A2-4487-813F-54A2A60FA5B5}" type="presParOf" srcId="{FCB0A9C6-87E7-4802-833F-9DCAB6599FA5}" destId="{9AEBD106-BB12-4747-AC9B-4BDC113968C2}" srcOrd="2" destOrd="0" presId="urn:microsoft.com/office/officeart/2005/8/layout/default"/>
    <dgm:cxn modelId="{DBDA0A63-1DAE-4775-9F91-570C0B1B6124}" type="presParOf" srcId="{FCB0A9C6-87E7-4802-833F-9DCAB6599FA5}" destId="{994311AF-7005-4DEE-8225-8A45537C5381}" srcOrd="3" destOrd="0" presId="urn:microsoft.com/office/officeart/2005/8/layout/default"/>
    <dgm:cxn modelId="{DD3E6B0B-A692-47E5-8842-DC4B1760FB3A}" type="presParOf" srcId="{FCB0A9C6-87E7-4802-833F-9DCAB6599FA5}" destId="{794C424F-9214-4CF3-A66B-62DE62C04275}" srcOrd="4" destOrd="0" presId="urn:microsoft.com/office/officeart/2005/8/layout/default"/>
    <dgm:cxn modelId="{C2D660F4-D4E3-4097-9569-A0200430E218}" type="presParOf" srcId="{FCB0A9C6-87E7-4802-833F-9DCAB6599FA5}" destId="{3EE8638B-6104-4B2B-98F7-1C566574116C}" srcOrd="5" destOrd="0" presId="urn:microsoft.com/office/officeart/2005/8/layout/default"/>
    <dgm:cxn modelId="{20749F44-507F-4A71-A572-10D3456A946F}" type="presParOf" srcId="{FCB0A9C6-87E7-4802-833F-9DCAB6599FA5}" destId="{8B9021A4-4C5A-49F7-8C12-5E6705AE90A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4321C1-B5A2-4DAE-8628-621EA856C060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734D6A-41E0-43E7-9648-B0CBF4B0648B}">
      <dgm:prSet phldrT="[Текст]"/>
      <dgm:spPr/>
      <dgm:t>
        <a:bodyPr/>
        <a:lstStyle/>
        <a:p>
          <a:r>
            <a:rPr lang="uk-UA" dirty="0" smtClean="0"/>
            <a:t>Географія міст</a:t>
          </a:r>
          <a:endParaRPr lang="ru-RU" dirty="0"/>
        </a:p>
      </dgm:t>
    </dgm:pt>
    <dgm:pt modelId="{4095EB79-D93C-4AB6-9480-3B2E51C1EFCB}" type="parTrans" cxnId="{939C7A35-3DFD-4DF1-A166-D016CC20F8D7}">
      <dgm:prSet/>
      <dgm:spPr/>
      <dgm:t>
        <a:bodyPr/>
        <a:lstStyle/>
        <a:p>
          <a:endParaRPr lang="ru-RU"/>
        </a:p>
      </dgm:t>
    </dgm:pt>
    <dgm:pt modelId="{AEFA75EA-EAB7-4136-855D-914501F79E87}" type="sibTrans" cxnId="{939C7A35-3DFD-4DF1-A166-D016CC20F8D7}">
      <dgm:prSet/>
      <dgm:spPr/>
      <dgm:t>
        <a:bodyPr/>
        <a:lstStyle/>
        <a:p>
          <a:endParaRPr lang="ru-RU"/>
        </a:p>
      </dgm:t>
    </dgm:pt>
    <dgm:pt modelId="{AFF1D0DD-5F62-4DAF-A49B-F161E3DBE311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Даний курс присвячений розкриттю методологічних питань вивчення </a:t>
          </a:r>
          <a:r>
            <a:rPr lang="uk-UA" u="sng" dirty="0" smtClean="0">
              <a:solidFill>
                <a:schemeClr val="bg1"/>
              </a:solidFill>
            </a:rPr>
            <a:t>властивостей і проблем міст і їх систем</a:t>
          </a:r>
          <a:r>
            <a:rPr lang="uk-UA" dirty="0" smtClean="0">
              <a:solidFill>
                <a:schemeClr val="bg1"/>
              </a:solidFill>
            </a:rPr>
            <a:t>, а також ролі міст в організації простору, їх структура та динаміка розвитку.</a:t>
          </a:r>
          <a:endParaRPr lang="ru-RU" dirty="0"/>
        </a:p>
      </dgm:t>
    </dgm:pt>
    <dgm:pt modelId="{897C2D24-AC10-43FC-962C-DB0AE4B72860}" type="parTrans" cxnId="{9AF2B551-70D3-41BD-9ED3-D53FFEE94160}">
      <dgm:prSet/>
      <dgm:spPr/>
      <dgm:t>
        <a:bodyPr/>
        <a:lstStyle/>
        <a:p>
          <a:endParaRPr lang="ru-RU"/>
        </a:p>
      </dgm:t>
    </dgm:pt>
    <dgm:pt modelId="{7BAC9A81-CE8F-4E5D-A03D-CC702F263CCF}" type="sibTrans" cxnId="{9AF2B551-70D3-41BD-9ED3-D53FFEE94160}">
      <dgm:prSet/>
      <dgm:spPr/>
      <dgm:t>
        <a:bodyPr/>
        <a:lstStyle/>
        <a:p>
          <a:endParaRPr lang="ru-RU"/>
        </a:p>
      </dgm:t>
    </dgm:pt>
    <dgm:pt modelId="{0CF5D539-3CA8-4E50-A1B7-471D0DB49AE4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Окрема увага приділяється </a:t>
          </a:r>
          <a:r>
            <a:rPr lang="uk-UA" u="sng" dirty="0" smtClean="0">
              <a:solidFill>
                <a:schemeClr val="bg1"/>
              </a:solidFill>
            </a:rPr>
            <a:t>новітнім тенденціям </a:t>
          </a:r>
          <a:r>
            <a:rPr lang="uk-UA" dirty="0" smtClean="0">
              <a:solidFill>
                <a:schemeClr val="bg1"/>
              </a:solidFill>
            </a:rPr>
            <a:t>глобального значення міст як фокусів зростання національних економік і розвитку світового господарства, аналізу </a:t>
          </a:r>
          <a:r>
            <a:rPr lang="uk-UA" u="sng" dirty="0" smtClean="0">
              <a:solidFill>
                <a:schemeClr val="bg1"/>
              </a:solidFill>
            </a:rPr>
            <a:t>передового досвіду здійснення міської політики</a:t>
          </a:r>
          <a:r>
            <a:rPr lang="uk-UA" dirty="0" smtClean="0">
              <a:solidFill>
                <a:schemeClr val="bg1"/>
              </a:solidFill>
            </a:rPr>
            <a:t>. </a:t>
          </a:r>
          <a:endParaRPr lang="ru-RU" dirty="0"/>
        </a:p>
      </dgm:t>
    </dgm:pt>
    <dgm:pt modelId="{5A8731D2-260D-4BE9-9F97-9041302EFB88}" type="parTrans" cxnId="{A4AA177C-968C-4FDD-94F3-474507BF57B7}">
      <dgm:prSet/>
      <dgm:spPr/>
      <dgm:t>
        <a:bodyPr/>
        <a:lstStyle/>
        <a:p>
          <a:endParaRPr lang="ru-RU"/>
        </a:p>
      </dgm:t>
    </dgm:pt>
    <dgm:pt modelId="{036976D3-C48B-4BF8-BE1D-94081CD0356F}" type="sibTrans" cxnId="{A4AA177C-968C-4FDD-94F3-474507BF57B7}">
      <dgm:prSet/>
      <dgm:spPr/>
      <dgm:t>
        <a:bodyPr/>
        <a:lstStyle/>
        <a:p>
          <a:endParaRPr lang="ru-RU"/>
        </a:p>
      </dgm:t>
    </dgm:pt>
    <dgm:pt modelId="{0DDE3463-60FD-4996-BCFE-67A539C228FC}">
      <dgm:prSet phldrT="[Текст]"/>
      <dgm:spPr/>
      <dgm:t>
        <a:bodyPr/>
        <a:lstStyle/>
        <a:p>
          <a:r>
            <a:rPr lang="uk-UA" b="1" dirty="0" smtClean="0">
              <a:solidFill>
                <a:schemeClr val="bg1"/>
              </a:solidFill>
            </a:rPr>
            <a:t>«Географія міст»</a:t>
          </a:r>
          <a:r>
            <a:rPr lang="uk-UA" dirty="0" smtClean="0">
              <a:solidFill>
                <a:schemeClr val="bg1"/>
              </a:solidFill>
            </a:rPr>
            <a:t> дозволить вам детально розглянути проблеми, що існують у міському середовищі та шляхи їх подолання. </a:t>
          </a:r>
          <a:endParaRPr lang="ru-RU" dirty="0"/>
        </a:p>
      </dgm:t>
    </dgm:pt>
    <dgm:pt modelId="{2B722FEC-7D0C-40AC-9DFE-B828F98A8C81}" type="parTrans" cxnId="{E093B942-0544-4D9B-A887-6DC325C9963F}">
      <dgm:prSet/>
      <dgm:spPr/>
      <dgm:t>
        <a:bodyPr/>
        <a:lstStyle/>
        <a:p>
          <a:endParaRPr lang="ru-RU"/>
        </a:p>
      </dgm:t>
    </dgm:pt>
    <dgm:pt modelId="{279FD85B-3AAF-4CD4-B33D-9956FF3EA066}" type="sibTrans" cxnId="{E093B942-0544-4D9B-A887-6DC325C9963F}">
      <dgm:prSet/>
      <dgm:spPr/>
      <dgm:t>
        <a:bodyPr/>
        <a:lstStyle/>
        <a:p>
          <a:endParaRPr lang="ru-RU"/>
        </a:p>
      </dgm:t>
    </dgm:pt>
    <dgm:pt modelId="{DF2EC57F-5452-4AAE-BAC2-6A88138AA212}" type="pres">
      <dgm:prSet presAssocID="{DF4321C1-B5A2-4DAE-8628-621EA856C060}" presName="composite" presStyleCnt="0">
        <dgm:presLayoutVars>
          <dgm:chMax val="1"/>
          <dgm:dir/>
          <dgm:resizeHandles val="exact"/>
        </dgm:presLayoutVars>
      </dgm:prSet>
      <dgm:spPr/>
    </dgm:pt>
    <dgm:pt modelId="{436634C0-F480-41C4-87A6-620F7E1C58B7}" type="pres">
      <dgm:prSet presAssocID="{1A734D6A-41E0-43E7-9648-B0CBF4B0648B}" presName="roof" presStyleLbl="dkBgShp" presStyleIdx="0" presStyleCnt="2" custScaleY="82245" custLinFactNeighborX="130" custLinFactNeighborY="-1506"/>
      <dgm:spPr/>
    </dgm:pt>
    <dgm:pt modelId="{4B4436C9-1455-4C1D-9E60-B1F4EFA1B7C7}" type="pres">
      <dgm:prSet presAssocID="{1A734D6A-41E0-43E7-9648-B0CBF4B0648B}" presName="pillars" presStyleCnt="0"/>
      <dgm:spPr/>
    </dgm:pt>
    <dgm:pt modelId="{73D5B038-A445-4928-8495-9C5B48E8DAC4}" type="pres">
      <dgm:prSet presAssocID="{1A734D6A-41E0-43E7-9648-B0CBF4B0648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2A36CA-80D0-457B-8D9F-AFCBCCDB4E0E}" type="pres">
      <dgm:prSet presAssocID="{0CF5D539-3CA8-4E50-A1B7-471D0DB49AE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EC7635-787F-447E-B695-DC5061975395}" type="pres">
      <dgm:prSet presAssocID="{0DDE3463-60FD-4996-BCFE-67A539C228FC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A98100-DDF8-49E5-AB6C-B48ED997D4B2}" type="pres">
      <dgm:prSet presAssocID="{1A734D6A-41E0-43E7-9648-B0CBF4B0648B}" presName="base" presStyleLbl="dkBgShp" presStyleIdx="1" presStyleCnt="2"/>
      <dgm:spPr/>
    </dgm:pt>
  </dgm:ptLst>
  <dgm:cxnLst>
    <dgm:cxn modelId="{A23665F2-8518-42D0-93B0-7B4A6F1F8F33}" type="presOf" srcId="{1A734D6A-41E0-43E7-9648-B0CBF4B0648B}" destId="{436634C0-F480-41C4-87A6-620F7E1C58B7}" srcOrd="0" destOrd="0" presId="urn:microsoft.com/office/officeart/2005/8/layout/hList3"/>
    <dgm:cxn modelId="{0C48F17B-7EE0-4194-9592-5B649B9B43C0}" type="presOf" srcId="{AFF1D0DD-5F62-4DAF-A49B-F161E3DBE311}" destId="{73D5B038-A445-4928-8495-9C5B48E8DAC4}" srcOrd="0" destOrd="0" presId="urn:microsoft.com/office/officeart/2005/8/layout/hList3"/>
    <dgm:cxn modelId="{F1600898-D8E7-4457-AB2D-94CC7B221006}" type="presOf" srcId="{0DDE3463-60FD-4996-BCFE-67A539C228FC}" destId="{77EC7635-787F-447E-B695-DC5061975395}" srcOrd="0" destOrd="0" presId="urn:microsoft.com/office/officeart/2005/8/layout/hList3"/>
    <dgm:cxn modelId="{36BA84CC-E45E-4283-9901-96C9E709E6F5}" type="presOf" srcId="{0CF5D539-3CA8-4E50-A1B7-471D0DB49AE4}" destId="{C82A36CA-80D0-457B-8D9F-AFCBCCDB4E0E}" srcOrd="0" destOrd="0" presId="urn:microsoft.com/office/officeart/2005/8/layout/hList3"/>
    <dgm:cxn modelId="{A4AA177C-968C-4FDD-94F3-474507BF57B7}" srcId="{1A734D6A-41E0-43E7-9648-B0CBF4B0648B}" destId="{0CF5D539-3CA8-4E50-A1B7-471D0DB49AE4}" srcOrd="1" destOrd="0" parTransId="{5A8731D2-260D-4BE9-9F97-9041302EFB88}" sibTransId="{036976D3-C48B-4BF8-BE1D-94081CD0356F}"/>
    <dgm:cxn modelId="{E093B942-0544-4D9B-A887-6DC325C9963F}" srcId="{1A734D6A-41E0-43E7-9648-B0CBF4B0648B}" destId="{0DDE3463-60FD-4996-BCFE-67A539C228FC}" srcOrd="2" destOrd="0" parTransId="{2B722FEC-7D0C-40AC-9DFE-B828F98A8C81}" sibTransId="{279FD85B-3AAF-4CD4-B33D-9956FF3EA066}"/>
    <dgm:cxn modelId="{9AF2B551-70D3-41BD-9ED3-D53FFEE94160}" srcId="{1A734D6A-41E0-43E7-9648-B0CBF4B0648B}" destId="{AFF1D0DD-5F62-4DAF-A49B-F161E3DBE311}" srcOrd="0" destOrd="0" parTransId="{897C2D24-AC10-43FC-962C-DB0AE4B72860}" sibTransId="{7BAC9A81-CE8F-4E5D-A03D-CC702F263CCF}"/>
    <dgm:cxn modelId="{6ADFDB39-3E49-4076-8E7C-7D454D369503}" type="presOf" srcId="{DF4321C1-B5A2-4DAE-8628-621EA856C060}" destId="{DF2EC57F-5452-4AAE-BAC2-6A88138AA212}" srcOrd="0" destOrd="0" presId="urn:microsoft.com/office/officeart/2005/8/layout/hList3"/>
    <dgm:cxn modelId="{939C7A35-3DFD-4DF1-A166-D016CC20F8D7}" srcId="{DF4321C1-B5A2-4DAE-8628-621EA856C060}" destId="{1A734D6A-41E0-43E7-9648-B0CBF4B0648B}" srcOrd="0" destOrd="0" parTransId="{4095EB79-D93C-4AB6-9480-3B2E51C1EFCB}" sibTransId="{AEFA75EA-EAB7-4136-855D-914501F79E87}"/>
    <dgm:cxn modelId="{8DF3E2A9-21DB-46E6-A4BF-06881E1AE7C7}" type="presParOf" srcId="{DF2EC57F-5452-4AAE-BAC2-6A88138AA212}" destId="{436634C0-F480-41C4-87A6-620F7E1C58B7}" srcOrd="0" destOrd="0" presId="urn:microsoft.com/office/officeart/2005/8/layout/hList3"/>
    <dgm:cxn modelId="{C8F7288E-A721-451A-AF86-9222A1418FB5}" type="presParOf" srcId="{DF2EC57F-5452-4AAE-BAC2-6A88138AA212}" destId="{4B4436C9-1455-4C1D-9E60-B1F4EFA1B7C7}" srcOrd="1" destOrd="0" presId="urn:microsoft.com/office/officeart/2005/8/layout/hList3"/>
    <dgm:cxn modelId="{CB89050A-5B00-4FA3-B0D0-37D6E83F7B90}" type="presParOf" srcId="{4B4436C9-1455-4C1D-9E60-B1F4EFA1B7C7}" destId="{73D5B038-A445-4928-8495-9C5B48E8DAC4}" srcOrd="0" destOrd="0" presId="urn:microsoft.com/office/officeart/2005/8/layout/hList3"/>
    <dgm:cxn modelId="{2CCABDFF-DF78-4333-A0F5-3439AD062F56}" type="presParOf" srcId="{4B4436C9-1455-4C1D-9E60-B1F4EFA1B7C7}" destId="{C82A36CA-80D0-457B-8D9F-AFCBCCDB4E0E}" srcOrd="1" destOrd="0" presId="urn:microsoft.com/office/officeart/2005/8/layout/hList3"/>
    <dgm:cxn modelId="{FDAC5F87-B55D-4C2C-AE15-3FEC346B66E3}" type="presParOf" srcId="{4B4436C9-1455-4C1D-9E60-B1F4EFA1B7C7}" destId="{77EC7635-787F-447E-B695-DC5061975395}" srcOrd="2" destOrd="0" presId="urn:microsoft.com/office/officeart/2005/8/layout/hList3"/>
    <dgm:cxn modelId="{9C6BE446-B1B5-4DB2-B9BB-C6A045EFDD9E}" type="presParOf" srcId="{DF2EC57F-5452-4AAE-BAC2-6A88138AA212}" destId="{49A98100-DDF8-49E5-AB6C-B48ED997D4B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90A623-6CCD-4B3F-B695-365A940B1EE4}">
      <dsp:nvSpPr>
        <dsp:cNvPr id="0" name=""/>
        <dsp:cNvSpPr/>
      </dsp:nvSpPr>
      <dsp:spPr>
        <a:xfrm>
          <a:off x="0" y="0"/>
          <a:ext cx="8949129" cy="5783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4552" tIns="374904" rIns="694552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в економічному аспекті </a:t>
          </a:r>
          <a:r>
            <a:rPr lang="uk-UA" sz="2000" b="1" kern="1200" dirty="0" smtClean="0"/>
            <a:t>місто</a:t>
          </a:r>
          <a:r>
            <a:rPr lang="uk-UA" sz="2000" kern="1200" dirty="0" smtClean="0"/>
            <a:t> – це, перш за все, населений пункт, більшість жителів якого не пов'язана професійно із сільським господарством;</a:t>
          </a:r>
          <a:endParaRPr lang="ru-RU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kern="1200" dirty="0" smtClean="0"/>
            <a:t>у просторовому аспекті </a:t>
          </a:r>
          <a:r>
            <a:rPr lang="uk-UA" sz="2000" b="1" kern="1200" dirty="0" smtClean="0"/>
            <a:t>місто</a:t>
          </a:r>
          <a:r>
            <a:rPr lang="uk-UA" sz="2000" kern="1200" dirty="0" smtClean="0"/>
            <a:t> асоціюється з тим місцем, де зосереджуються населення, житло. Це певна частина простору, де перехрещуються дороги, комунікації, соціальні інститути і взагалі життя;</a:t>
          </a:r>
          <a:r>
            <a:rPr lang="ru-RU" sz="2000" kern="1200" dirty="0" smtClean="0"/>
            <a:t> </a:t>
          </a:r>
          <a:endParaRPr lang="ru-RU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1" kern="1200" dirty="0" smtClean="0"/>
            <a:t>місто</a:t>
          </a:r>
          <a:r>
            <a:rPr lang="uk-UA" sz="2000" kern="1200" dirty="0" smtClean="0"/>
            <a:t> – це населений пункт з розвинутою інфраструктурою та комунікаціями, віднесений законодавством держави до категорії міст (має статус міста). Як правило, має значну (порівняно із сільськими поселеннями) кількість населення, яке зайнято переважно в несільськогосподарських сферах діяльності. Міста зазвичай виділяються підвищеною густотою населення, компактністю і характерним типом забудови, часто багатоповерхової (за </a:t>
          </a:r>
          <a:r>
            <a:rPr lang="uk-UA" sz="2000" kern="1200" dirty="0" err="1" smtClean="0"/>
            <a:t>Дроновою</a:t>
          </a:r>
          <a:r>
            <a:rPr lang="uk-UA" sz="2000" kern="1200" dirty="0" smtClean="0"/>
            <a:t> О.Л.).</a:t>
          </a:r>
          <a:endParaRPr lang="ru-RU" sz="2000" kern="1200" dirty="0"/>
        </a:p>
      </dsp:txBody>
      <dsp:txXfrm>
        <a:off x="0" y="0"/>
        <a:ext cx="8949129" cy="5783400"/>
      </dsp:txXfrm>
    </dsp:sp>
    <dsp:sp modelId="{4C95A4DD-5267-48D5-88F1-8FFFA003BB0B}">
      <dsp:nvSpPr>
        <dsp:cNvPr id="0" name=""/>
        <dsp:cNvSpPr/>
      </dsp:nvSpPr>
      <dsp:spPr>
        <a:xfrm>
          <a:off x="447456" y="14714"/>
          <a:ext cx="6264390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779" tIns="0" rIns="236779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Що таке </a:t>
          </a:r>
          <a:r>
            <a:rPr lang="uk-UA" sz="2800" kern="1200" dirty="0" err="1" smtClean="0"/>
            <a:t>“Місто”</a:t>
          </a:r>
          <a:r>
            <a:rPr lang="uk-UA" sz="2800" kern="1200" dirty="0" smtClean="0"/>
            <a:t>?</a:t>
          </a:r>
          <a:endParaRPr lang="ru-RU" sz="2800" kern="1200" dirty="0"/>
        </a:p>
      </dsp:txBody>
      <dsp:txXfrm>
        <a:off x="447456" y="14714"/>
        <a:ext cx="6264390" cy="5313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C91BC8-B4BD-44D1-AF39-05867706A4DA}">
      <dsp:nvSpPr>
        <dsp:cNvPr id="0" name=""/>
        <dsp:cNvSpPr/>
      </dsp:nvSpPr>
      <dsp:spPr>
        <a:xfrm>
          <a:off x="654795" y="614"/>
          <a:ext cx="3873435" cy="232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Еволюційність формування міських утворень (від античності до постіндустріального періоду).</a:t>
          </a:r>
          <a:endParaRPr lang="ru-RU" sz="2700" kern="1200" dirty="0"/>
        </a:p>
      </dsp:txBody>
      <dsp:txXfrm>
        <a:off x="654795" y="614"/>
        <a:ext cx="3873435" cy="2324061"/>
      </dsp:txXfrm>
    </dsp:sp>
    <dsp:sp modelId="{9AEBD106-BB12-4747-AC9B-4BDC113968C2}">
      <dsp:nvSpPr>
        <dsp:cNvPr id="0" name=""/>
        <dsp:cNvSpPr/>
      </dsp:nvSpPr>
      <dsp:spPr>
        <a:xfrm>
          <a:off x="4915573" y="614"/>
          <a:ext cx="3873435" cy="232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smtClean="0"/>
            <a:t>Відсутнє єдине визначення терміна “місто” та набір єдиних критеріїв виділення міст.</a:t>
          </a:r>
          <a:endParaRPr lang="ru-RU" sz="2700" kern="1200"/>
        </a:p>
      </dsp:txBody>
      <dsp:txXfrm>
        <a:off x="4915573" y="614"/>
        <a:ext cx="3873435" cy="2324061"/>
      </dsp:txXfrm>
    </dsp:sp>
    <dsp:sp modelId="{794C424F-9214-4CF3-A66B-62DE62C04275}">
      <dsp:nvSpPr>
        <dsp:cNvPr id="0" name=""/>
        <dsp:cNvSpPr/>
      </dsp:nvSpPr>
      <dsp:spPr>
        <a:xfrm>
          <a:off x="654795" y="2712019"/>
          <a:ext cx="3873435" cy="232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Регіональні особливості просторової організації урбанізованих систем.</a:t>
          </a:r>
          <a:endParaRPr lang="ru-RU" sz="2700" kern="1200" dirty="0"/>
        </a:p>
      </dsp:txBody>
      <dsp:txXfrm>
        <a:off x="654795" y="2712019"/>
        <a:ext cx="3873435" cy="2324061"/>
      </dsp:txXfrm>
    </dsp:sp>
    <dsp:sp modelId="{8B9021A4-4C5A-49F7-8C12-5E6705AE90A0}">
      <dsp:nvSpPr>
        <dsp:cNvPr id="0" name=""/>
        <dsp:cNvSpPr/>
      </dsp:nvSpPr>
      <dsp:spPr>
        <a:xfrm>
          <a:off x="4915573" y="2712019"/>
          <a:ext cx="3873435" cy="232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Різниця в ідеологічних поглядах на місто (</a:t>
          </a:r>
          <a:r>
            <a:rPr lang="uk-UA" sz="2700" kern="1200" dirty="0" err="1" smtClean="0"/>
            <a:t>глобалісти</a:t>
          </a:r>
          <a:r>
            <a:rPr lang="uk-UA" sz="2700" kern="1200" dirty="0" smtClean="0"/>
            <a:t>, </a:t>
          </a:r>
          <a:r>
            <a:rPr lang="uk-UA" sz="2700" kern="1200" dirty="0" err="1" smtClean="0"/>
            <a:t>антиглобалісти</a:t>
          </a:r>
          <a:r>
            <a:rPr lang="uk-UA" sz="2700" kern="1200" dirty="0" smtClean="0"/>
            <a:t>)</a:t>
          </a:r>
          <a:endParaRPr lang="ru-RU" sz="2700" kern="1200" dirty="0"/>
        </a:p>
      </dsp:txBody>
      <dsp:txXfrm>
        <a:off x="4915573" y="2712019"/>
        <a:ext cx="3873435" cy="232406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6634C0-F480-41C4-87A6-620F7E1C58B7}">
      <dsp:nvSpPr>
        <dsp:cNvPr id="0" name=""/>
        <dsp:cNvSpPr/>
      </dsp:nvSpPr>
      <dsp:spPr>
        <a:xfrm>
          <a:off x="0" y="42599"/>
          <a:ext cx="11557416" cy="119464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Географія міст</a:t>
          </a:r>
          <a:endParaRPr lang="ru-RU" sz="5500" kern="1200" dirty="0"/>
        </a:p>
      </dsp:txBody>
      <dsp:txXfrm>
        <a:off x="0" y="42599"/>
        <a:ext cx="11557416" cy="1194647"/>
      </dsp:txXfrm>
    </dsp:sp>
    <dsp:sp modelId="{73D5B038-A445-4928-8495-9C5B48E8DAC4}">
      <dsp:nvSpPr>
        <dsp:cNvPr id="0" name=""/>
        <dsp:cNvSpPr/>
      </dsp:nvSpPr>
      <dsp:spPr>
        <a:xfrm>
          <a:off x="5643" y="1388071"/>
          <a:ext cx="3848709" cy="30503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bg1"/>
              </a:solidFill>
            </a:rPr>
            <a:t>Даний курс присвячений розкриттю методологічних питань вивчення </a:t>
          </a:r>
          <a:r>
            <a:rPr lang="uk-UA" sz="2200" u="sng" kern="1200" dirty="0" smtClean="0">
              <a:solidFill>
                <a:schemeClr val="bg1"/>
              </a:solidFill>
            </a:rPr>
            <a:t>властивостей і проблем міст і їх систем</a:t>
          </a:r>
          <a:r>
            <a:rPr lang="uk-UA" sz="2200" kern="1200" dirty="0" smtClean="0">
              <a:solidFill>
                <a:schemeClr val="bg1"/>
              </a:solidFill>
            </a:rPr>
            <a:t>, а також ролі міст в організації простору, їх структура та динаміка розвитку.</a:t>
          </a:r>
          <a:endParaRPr lang="ru-RU" sz="2200" kern="1200" dirty="0"/>
        </a:p>
      </dsp:txBody>
      <dsp:txXfrm>
        <a:off x="5643" y="1388071"/>
        <a:ext cx="3848709" cy="3050348"/>
      </dsp:txXfrm>
    </dsp:sp>
    <dsp:sp modelId="{C82A36CA-80D0-457B-8D9F-AFCBCCDB4E0E}">
      <dsp:nvSpPr>
        <dsp:cNvPr id="0" name=""/>
        <dsp:cNvSpPr/>
      </dsp:nvSpPr>
      <dsp:spPr>
        <a:xfrm>
          <a:off x="3854353" y="1388071"/>
          <a:ext cx="3848709" cy="30503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solidFill>
                <a:schemeClr val="bg1"/>
              </a:solidFill>
            </a:rPr>
            <a:t>Окрема увага приділяється </a:t>
          </a:r>
          <a:r>
            <a:rPr lang="uk-UA" sz="2200" u="sng" kern="1200" dirty="0" smtClean="0">
              <a:solidFill>
                <a:schemeClr val="bg1"/>
              </a:solidFill>
            </a:rPr>
            <a:t>новітнім тенденціям </a:t>
          </a:r>
          <a:r>
            <a:rPr lang="uk-UA" sz="2200" kern="1200" dirty="0" smtClean="0">
              <a:solidFill>
                <a:schemeClr val="bg1"/>
              </a:solidFill>
            </a:rPr>
            <a:t>глобального значення міст як фокусів зростання національних економік і розвитку світового господарства, аналізу </a:t>
          </a:r>
          <a:r>
            <a:rPr lang="uk-UA" sz="2200" u="sng" kern="1200" dirty="0" smtClean="0">
              <a:solidFill>
                <a:schemeClr val="bg1"/>
              </a:solidFill>
            </a:rPr>
            <a:t>передового досвіду здійснення міської політики</a:t>
          </a:r>
          <a:r>
            <a:rPr lang="uk-UA" sz="2200" kern="1200" dirty="0" smtClean="0">
              <a:solidFill>
                <a:schemeClr val="bg1"/>
              </a:solidFill>
            </a:rPr>
            <a:t>. </a:t>
          </a:r>
          <a:endParaRPr lang="ru-RU" sz="2200" kern="1200" dirty="0"/>
        </a:p>
      </dsp:txBody>
      <dsp:txXfrm>
        <a:off x="3854353" y="1388071"/>
        <a:ext cx="3848709" cy="3050348"/>
      </dsp:txXfrm>
    </dsp:sp>
    <dsp:sp modelId="{77EC7635-787F-447E-B695-DC5061975395}">
      <dsp:nvSpPr>
        <dsp:cNvPr id="0" name=""/>
        <dsp:cNvSpPr/>
      </dsp:nvSpPr>
      <dsp:spPr>
        <a:xfrm>
          <a:off x="7703062" y="1388071"/>
          <a:ext cx="3848709" cy="30503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chemeClr val="bg1"/>
              </a:solidFill>
            </a:rPr>
            <a:t>«Географія міст»</a:t>
          </a:r>
          <a:r>
            <a:rPr lang="uk-UA" sz="2200" kern="1200" dirty="0" smtClean="0">
              <a:solidFill>
                <a:schemeClr val="bg1"/>
              </a:solidFill>
            </a:rPr>
            <a:t> дозволить вам детально розглянути проблеми, що існують у міському середовищі та шляхи їх подолання. </a:t>
          </a:r>
          <a:endParaRPr lang="ru-RU" sz="2200" kern="1200" dirty="0"/>
        </a:p>
      </dsp:txBody>
      <dsp:txXfrm>
        <a:off x="7703062" y="1388071"/>
        <a:ext cx="3848709" cy="3050348"/>
      </dsp:txXfrm>
    </dsp:sp>
    <dsp:sp modelId="{49A98100-DDF8-49E5-AB6C-B48ED997D4B2}">
      <dsp:nvSpPr>
        <dsp:cNvPr id="0" name=""/>
        <dsp:cNvSpPr/>
      </dsp:nvSpPr>
      <dsp:spPr>
        <a:xfrm>
          <a:off x="0" y="4438420"/>
          <a:ext cx="11557416" cy="33892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17DF9-C9A2-4394-8FEA-B1A7E3CB0DD0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221A5-9886-476D-8D4D-535D11C8C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221A5-9886-476D-8D4D-535D11C8C00C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FA58C-5AFA-4F5C-BAF3-64AAAEFFF139}" type="datetimeFigureOut">
              <a:rPr lang="ru-RU" smtClean="0"/>
              <a:pPr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BB298-182A-42DF-A97F-88AE0F937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="" xmlns:a16="http://schemas.microsoft.com/office/drawing/2014/main" id="{B02A6D43-C9D3-43AA-B802-16392837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657" y="0"/>
            <a:ext cx="8596668" cy="1427848"/>
          </a:xfrm>
        </p:spPr>
        <p:txBody>
          <a:bodyPr>
            <a:noAutofit/>
          </a:bodyPr>
          <a:lstStyle/>
          <a:p>
            <a:pPr algn="ctr"/>
            <a:r>
              <a:rPr lang="uk-UA" sz="2800" b="0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   Херсонський державний університет</a:t>
            </a:r>
            <a:br>
              <a:rPr lang="uk-UA" sz="2800" b="0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uk-UA" sz="2800" b="0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Факультет  </a:t>
            </a:r>
            <a:r>
              <a:rPr lang="uk-UA" sz="2800" b="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біології, географії та екології</a:t>
            </a:r>
            <a:r>
              <a:rPr lang="uk-UA" sz="2800" b="0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uk-UA" sz="2800" b="0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uk-UA" sz="2800" b="0" dirty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Кафедра </a:t>
            </a:r>
            <a:r>
              <a:rPr lang="uk-UA" sz="2800" b="0" dirty="0" smtClean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географії та екології</a:t>
            </a:r>
            <a:endParaRPr lang="ru-RU" sz="2800" b="0" dirty="0"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бъект 11">
            <a:extLst>
              <a:ext uri="{FF2B5EF4-FFF2-40B4-BE49-F238E27FC236}">
                <a16:creationId xmlns="" xmlns:a16="http://schemas.microsoft.com/office/drawing/2014/main" id="{E331D218-A68A-46E2-810E-2374FE68A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1435137"/>
            <a:ext cx="10986867" cy="499402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«Географія міст»</a:t>
            </a:r>
            <a:endParaRPr lang="uk-UA" sz="3200" b="1" u="sn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Вибіркова навчальна дисципліна</a:t>
            </a:r>
          </a:p>
          <a:p>
            <a:pPr marL="0" indent="0" algn="ctr">
              <a:buNone/>
            </a:pPr>
            <a:r>
              <a:rPr lang="uk-UA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Перший </a:t>
            </a:r>
            <a:r>
              <a:rPr lang="uk-UA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(бакалаврський) рівень вищої </a:t>
            </a:r>
            <a:r>
              <a:rPr lang="uk-UA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освіти</a:t>
            </a:r>
          </a:p>
          <a:p>
            <a:pPr marL="0" indent="0">
              <a:buNone/>
            </a:pPr>
            <a:endParaRPr lang="uk-UA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2020-2021 </a:t>
            </a:r>
            <a:r>
              <a:rPr lang="uk-UA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навчальний рік</a:t>
            </a:r>
            <a:endParaRPr lang="ru-R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31D2511A-698C-4128-8FE2-219D0390B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72" y="224852"/>
            <a:ext cx="1571336" cy="16599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Натали\Desktop\новая емблема  для вайбер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28223" y="239842"/>
            <a:ext cx="1638925" cy="1665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5238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09861" y="314795"/>
          <a:ext cx="8949129" cy="607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3672590" y="869432"/>
            <a:ext cx="314794" cy="6145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-облако 10"/>
          <p:cNvSpPr/>
          <p:nvPr/>
        </p:nvSpPr>
        <p:spPr>
          <a:xfrm rot="1117038">
            <a:off x="8064156" y="111650"/>
            <a:ext cx="4116592" cy="260004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За </a:t>
            </a:r>
            <a:r>
              <a:rPr lang="ru-RU" sz="2000" b="1" dirty="0" err="1" smtClean="0"/>
              <a:t>даними</a:t>
            </a:r>
            <a:r>
              <a:rPr lang="ru-RU" sz="2000" b="1" dirty="0" smtClean="0"/>
              <a:t> </a:t>
            </a:r>
            <a:r>
              <a:rPr lang="ru-RU" sz="2000" b="1" dirty="0" smtClean="0"/>
              <a:t>ООН у </a:t>
            </a:r>
            <a:r>
              <a:rPr lang="ru-RU" sz="2000" b="1" dirty="0" smtClean="0"/>
              <a:t>2050 </a:t>
            </a:r>
            <a:r>
              <a:rPr lang="ru-RU" sz="2000" b="1" dirty="0" err="1" smtClean="0"/>
              <a:t>році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майже</a:t>
            </a:r>
            <a:r>
              <a:rPr lang="ru-RU" sz="2000" b="1" dirty="0" smtClean="0"/>
              <a:t> </a:t>
            </a:r>
            <a:r>
              <a:rPr lang="ru-RU" sz="2000" b="1" dirty="0" smtClean="0"/>
              <a:t>70 % </a:t>
            </a:r>
            <a:r>
              <a:rPr lang="ru-RU" sz="2000" b="1" dirty="0" err="1" smtClean="0"/>
              <a:t>населення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світу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житиме</a:t>
            </a:r>
            <a:r>
              <a:rPr lang="ru-RU" sz="2000" b="1" dirty="0" smtClean="0"/>
              <a:t> </a:t>
            </a:r>
            <a:r>
              <a:rPr lang="ru-RU" sz="2000" b="1" dirty="0" smtClean="0"/>
              <a:t>в </a:t>
            </a:r>
            <a:r>
              <a:rPr lang="ru-RU" sz="2000" b="1" dirty="0" err="1" smtClean="0"/>
              <a:t>містах</a:t>
            </a:r>
            <a:r>
              <a:rPr lang="ru-RU" sz="2000" b="1" dirty="0" smtClean="0"/>
              <a:t>!</a:t>
            </a:r>
            <a:r>
              <a:rPr lang="ru-RU" sz="2000" b="1" dirty="0" smtClean="0"/>
              <a:t> </a:t>
            </a:r>
            <a:endParaRPr lang="ru-RU" sz="2000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813" y="229668"/>
            <a:ext cx="10972800" cy="1143000"/>
          </a:xfrm>
        </p:spPr>
        <p:txBody>
          <a:bodyPr/>
          <a:lstStyle/>
          <a:p>
            <a:r>
              <a:rPr lang="uk-UA" b="1" i="1" dirty="0" smtClean="0">
                <a:solidFill>
                  <a:srgbClr val="002060"/>
                </a:solidFill>
              </a:rPr>
              <a:t>Специфіка курсу</a:t>
            </a:r>
            <a:endParaRPr lang="ru-RU" b="1" i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24850" y="1274163"/>
          <a:ext cx="9443804" cy="5036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Выноска-облако 16"/>
          <p:cNvSpPr/>
          <p:nvPr/>
        </p:nvSpPr>
        <p:spPr>
          <a:xfrm rot="1117038">
            <a:off x="8169254" y="124109"/>
            <a:ext cx="4116592" cy="269500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000" dirty="0" smtClean="0">
              <a:solidFill>
                <a:schemeClr val="bg1"/>
              </a:solidFill>
            </a:endParaRPr>
          </a:p>
          <a:p>
            <a:pPr algn="ctr"/>
            <a:r>
              <a:rPr lang="uk-UA" sz="2000" dirty="0" smtClean="0">
                <a:solidFill>
                  <a:schemeClr val="bg1"/>
                </a:solidFill>
              </a:rPr>
              <a:t>В </a:t>
            </a:r>
            <a:r>
              <a:rPr lang="uk-UA" sz="2000" dirty="0" smtClean="0">
                <a:solidFill>
                  <a:schemeClr val="bg1"/>
                </a:solidFill>
              </a:rPr>
              <a:t>Данії місто – це поселення з більш ніж </a:t>
            </a:r>
            <a:r>
              <a:rPr lang="uk-UA" sz="2000" b="1" dirty="0" smtClean="0">
                <a:solidFill>
                  <a:schemeClr val="bg1"/>
                </a:solidFill>
              </a:rPr>
              <a:t>200 особами</a:t>
            </a:r>
            <a:r>
              <a:rPr lang="uk-UA" sz="2000" dirty="0" smtClean="0">
                <a:solidFill>
                  <a:schemeClr val="bg1"/>
                </a:solidFill>
              </a:rPr>
              <a:t>, в Австралії – з більш ніж </a:t>
            </a:r>
            <a:r>
              <a:rPr lang="uk-UA" sz="2000" b="1" dirty="0" smtClean="0">
                <a:solidFill>
                  <a:schemeClr val="bg1"/>
                </a:solidFill>
              </a:rPr>
              <a:t>1 тис. жителів</a:t>
            </a:r>
            <a:r>
              <a:rPr lang="uk-UA" sz="2000" dirty="0" smtClean="0">
                <a:solidFill>
                  <a:schemeClr val="bg1"/>
                </a:solidFill>
              </a:rPr>
              <a:t>, в Японії – з більш ніж </a:t>
            </a:r>
            <a:r>
              <a:rPr lang="uk-UA" sz="2000" b="1" dirty="0" smtClean="0">
                <a:solidFill>
                  <a:schemeClr val="bg1"/>
                </a:solidFill>
              </a:rPr>
              <a:t>50 тис. осіб</a:t>
            </a:r>
            <a:r>
              <a:rPr lang="uk-UA" sz="2000" b="1" dirty="0" smtClean="0">
                <a:solidFill>
                  <a:schemeClr val="bg1"/>
                </a:solidFill>
              </a:rPr>
              <a:t>.</a:t>
            </a:r>
            <a:r>
              <a:rPr lang="ru-RU" sz="2000" b="1" dirty="0" smtClean="0"/>
              <a:t> </a:t>
            </a:r>
            <a:endParaRPr lang="ru-RU" sz="2000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Натали\Desktop\fullsiz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626" y="216186"/>
            <a:ext cx="5186597" cy="3000960"/>
          </a:xfrm>
          <a:prstGeom prst="rect">
            <a:avLst/>
          </a:prstGeom>
          <a:noFill/>
        </p:spPr>
      </p:pic>
      <p:pic>
        <p:nvPicPr>
          <p:cNvPr id="1027" name="Picture 3" descr="C:\Users\Натали\Desktop\1413778625_ecorussia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625" y="3612629"/>
            <a:ext cx="5186597" cy="3035507"/>
          </a:xfrm>
          <a:prstGeom prst="rect">
            <a:avLst/>
          </a:prstGeom>
          <a:noFill/>
        </p:spPr>
      </p:pic>
      <p:pic>
        <p:nvPicPr>
          <p:cNvPr id="1028" name="Picture 4" descr="C:\Users\Натали\Desktop\unname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5808" y="206114"/>
            <a:ext cx="5186599" cy="3031761"/>
          </a:xfrm>
          <a:prstGeom prst="rect">
            <a:avLst/>
          </a:prstGeom>
          <a:noFill/>
        </p:spPr>
      </p:pic>
      <p:pic>
        <p:nvPicPr>
          <p:cNvPr id="1030" name="Picture 6" descr="C:\Users\Натали\Desktop\630_360_1575885916-77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0820" y="3672590"/>
            <a:ext cx="5156615" cy="290809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233102" y="3091934"/>
            <a:ext cx="101783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i="1" dirty="0" smtClean="0">
                <a:solidFill>
                  <a:srgbClr val="002060"/>
                </a:solidFill>
              </a:rPr>
              <a:t>Однакові за статусом </a:t>
            </a:r>
            <a:r>
              <a:rPr lang="uk-UA" sz="3600" i="1" dirty="0" err="1" smtClean="0">
                <a:solidFill>
                  <a:srgbClr val="002060"/>
                </a:solidFill>
              </a:rPr>
              <a:t>“</a:t>
            </a:r>
            <a:r>
              <a:rPr lang="uk-UA" sz="3600" b="1" i="1" dirty="0" err="1" smtClean="0">
                <a:solidFill>
                  <a:srgbClr val="002060"/>
                </a:solidFill>
              </a:rPr>
              <a:t>місто”</a:t>
            </a:r>
            <a:r>
              <a:rPr lang="uk-UA" sz="3600" i="1" dirty="0" smtClean="0">
                <a:solidFill>
                  <a:srgbClr val="002060"/>
                </a:solidFill>
              </a:rPr>
              <a:t>, </a:t>
            </a:r>
            <a:r>
              <a:rPr lang="uk-UA" sz="3600" i="1" dirty="0" smtClean="0">
                <a:solidFill>
                  <a:srgbClr val="002060"/>
                </a:solidFill>
              </a:rPr>
              <a:t>але зовсім </a:t>
            </a:r>
            <a:r>
              <a:rPr lang="uk-UA" sz="3600" i="1" dirty="0" smtClean="0">
                <a:solidFill>
                  <a:srgbClr val="002060"/>
                </a:solidFill>
              </a:rPr>
              <a:t>різні… </a:t>
            </a:r>
            <a:endParaRPr lang="ru-RU" sz="36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4865" y="1004262"/>
            <a:ext cx="110227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endParaRPr lang="ru-RU" sz="2400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uk-UA" b="1" i="1" dirty="0" smtClean="0">
                <a:solidFill>
                  <a:srgbClr val="00B0F0"/>
                </a:solidFill>
              </a:rPr>
              <a:t>Про що даний курс? </a:t>
            </a:r>
            <a:endParaRPr lang="ru-RU" b="1" i="1" dirty="0">
              <a:solidFill>
                <a:srgbClr val="00B0F0"/>
              </a:solidFill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299804" y="1379095"/>
          <a:ext cx="11557416" cy="4841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9"/>
          <p:cNvSpPr txBox="1">
            <a:spLocks/>
          </p:cNvSpPr>
          <p:nvPr/>
        </p:nvSpPr>
        <p:spPr>
          <a:xfrm>
            <a:off x="232349" y="2060965"/>
            <a:ext cx="11584898" cy="2121290"/>
          </a:xfrm>
          <a:prstGeom prst="ribbon2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i="1" u="sng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Приєднуйся до вивчення </a:t>
            </a:r>
            <a:r>
              <a:rPr lang="uk-UA" sz="4400" i="1" u="sng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“Географії</a:t>
            </a:r>
            <a:r>
              <a:rPr lang="uk-UA" sz="4400" i="1" u="sng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4400" i="1" u="sng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міст”</a:t>
            </a:r>
            <a:r>
              <a:rPr lang="uk-UA" sz="4400" i="1" u="sng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!</a:t>
            </a:r>
            <a:endParaRPr kumimoji="0" lang="ru-RU" sz="4400" b="0" i="1" u="sng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</TotalTime>
  <Words>339</Words>
  <Application>Microsoft Office PowerPoint</Application>
  <PresentationFormat>Произвольный</PresentationFormat>
  <Paragraphs>31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Херсонський державний університет Факультет  біології, географії та екології Кафедра географії та екології</vt:lpstr>
      <vt:lpstr>Слайд 2</vt:lpstr>
      <vt:lpstr>Специфіка курсу</vt:lpstr>
      <vt:lpstr>Слайд 4</vt:lpstr>
      <vt:lpstr>Про що даний курс?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 ________ Кафедра __________</dc:title>
  <dc:creator>Черная Марина Николаевна</dc:creator>
  <cp:lastModifiedBy>Натали</cp:lastModifiedBy>
  <cp:revision>87</cp:revision>
  <dcterms:created xsi:type="dcterms:W3CDTF">2020-06-10T06:19:03Z</dcterms:created>
  <dcterms:modified xsi:type="dcterms:W3CDTF">2020-07-29T16:25:41Z</dcterms:modified>
</cp:coreProperties>
</file>